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0"/>
    <p:restoredTop sz="94632"/>
  </p:normalViewPr>
  <p:slideViewPr>
    <p:cSldViewPr snapToGrid="0" snapToObjects="1">
      <p:cViewPr>
        <p:scale>
          <a:sx n="138" d="100"/>
          <a:sy n="138" d="100"/>
        </p:scale>
        <p:origin x="105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3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20" Type="http://schemas.openxmlformats.org/officeDocument/2006/relationships/slide" Target="slide11.xml"/><Relationship Id="rId21" Type="http://schemas.openxmlformats.org/officeDocument/2006/relationships/slide" Target="slide16.xml"/><Relationship Id="rId22" Type="http://schemas.openxmlformats.org/officeDocument/2006/relationships/slide" Target="slide21.xml"/><Relationship Id="rId23" Type="http://schemas.openxmlformats.org/officeDocument/2006/relationships/slide" Target="slide26.xml"/><Relationship Id="rId24" Type="http://schemas.openxmlformats.org/officeDocument/2006/relationships/slide" Target="slide7.xml"/><Relationship Id="rId25" Type="http://schemas.openxmlformats.org/officeDocument/2006/relationships/slide" Target="slide12.xml"/><Relationship Id="rId26" Type="http://schemas.openxmlformats.org/officeDocument/2006/relationships/slide" Target="slide17.xml"/><Relationship Id="rId27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1" Type="http://schemas.openxmlformats.org/officeDocument/2006/relationships/slide" Target="slide14.xml"/><Relationship Id="rId12" Type="http://schemas.openxmlformats.org/officeDocument/2006/relationships/slide" Target="slide19.xml"/><Relationship Id="rId13" Type="http://schemas.openxmlformats.org/officeDocument/2006/relationships/slide" Target="slide24.xml"/><Relationship Id="rId14" Type="http://schemas.openxmlformats.org/officeDocument/2006/relationships/slide" Target="slide5.xml"/><Relationship Id="rId15" Type="http://schemas.openxmlformats.org/officeDocument/2006/relationships/slide" Target="slide10.xml"/><Relationship Id="rId16" Type="http://schemas.openxmlformats.org/officeDocument/2006/relationships/slide" Target="slide15.xml"/><Relationship Id="rId17" Type="http://schemas.openxmlformats.org/officeDocument/2006/relationships/slide" Target="slide20.xml"/><Relationship Id="rId18" Type="http://schemas.openxmlformats.org/officeDocument/2006/relationships/slide" Target="slide25.xml"/><Relationship Id="rId19" Type="http://schemas.openxmlformats.org/officeDocument/2006/relationships/slide" Target="slide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slide3.xml"/><Relationship Id="rId5" Type="http://schemas.openxmlformats.org/officeDocument/2006/relationships/slide" Target="slide8.xml"/><Relationship Id="rId6" Type="http://schemas.openxmlformats.org/officeDocument/2006/relationships/slide" Target="slide13.xml"/><Relationship Id="rId7" Type="http://schemas.openxmlformats.org/officeDocument/2006/relationships/slide" Target="slide18.xml"/><Relationship Id="rId8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383"/>
            <a:ext cx="9144000" cy="6079179"/>
          </a:xfrm>
          <a:prstGeom prst="rect">
            <a:avLst/>
          </a:prstGeom>
        </p:spPr>
      </p:pic>
      <p:sp>
        <p:nvSpPr>
          <p:cNvPr id="110" name="Google Shape;55;p13"/>
          <p:cNvSpPr txBox="1">
            <a:spLocks noGrp="1"/>
          </p:cNvSpPr>
          <p:nvPr>
            <p:ph type="ctrTitle"/>
          </p:nvPr>
        </p:nvSpPr>
        <p:spPr>
          <a:xfrm>
            <a:off x="311707" y="744575"/>
            <a:ext cx="8520602" cy="20525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LIBRARY JEOPARDY</a:t>
            </a:r>
          </a:p>
        </p:txBody>
      </p:sp>
      <p:sp>
        <p:nvSpPr>
          <p:cNvPr id="111" name="Google Shape;56;p13"/>
          <p:cNvSpPr txBox="1">
            <a:spLocks noGrp="1"/>
          </p:cNvSpPr>
          <p:nvPr>
            <p:ph type="subTitle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rgbClr val="EEEEEE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BACK-TO-SCHOOL EDITION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183;p2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F6B26B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ALL ABOUT BOOKS – 300</a:t>
            </a:r>
          </a:p>
        </p:txBody>
      </p:sp>
      <p:sp>
        <p:nvSpPr>
          <p:cNvPr id="212" name="Google Shape;184;p22"/>
          <p:cNvSpPr txBox="1">
            <a:spLocks noGrp="1"/>
          </p:cNvSpPr>
          <p:nvPr>
            <p:ph type="body" sz="quarter" idx="1"/>
          </p:nvPr>
        </p:nvSpPr>
        <p:spPr>
          <a:xfrm>
            <a:off x="906773" y="1599224"/>
            <a:ext cx="7003203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In order to keep our books in good condition, students should never do these three things.</a:t>
            </a:r>
          </a:p>
        </p:txBody>
      </p:sp>
      <p:sp>
        <p:nvSpPr>
          <p:cNvPr id="213" name="Google Shape;185;p22"/>
          <p:cNvSpPr txBox="1"/>
          <p:nvPr/>
        </p:nvSpPr>
        <p:spPr>
          <a:xfrm>
            <a:off x="1325724" y="3150924"/>
            <a:ext cx="6165302" cy="130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lnSpcReduction="1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2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F6B26B"/>
                </a:solidFill>
              </a:rPr>
              <a:t>Tear Pages, Bend or Fold Pages, Get Wet or Dirty</a:t>
            </a:r>
          </a:p>
        </p:txBody>
      </p:sp>
      <p:sp>
        <p:nvSpPr>
          <p:cNvPr id="214" name="Google Shape;186;p22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91;p2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F6B26B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ALL ABOUT BOOKS – 400</a:t>
            </a:r>
          </a:p>
        </p:txBody>
      </p:sp>
      <p:sp>
        <p:nvSpPr>
          <p:cNvPr id="217" name="Google Shape;192;p23"/>
          <p:cNvSpPr txBox="1">
            <a:spLocks noGrp="1"/>
          </p:cNvSpPr>
          <p:nvPr>
            <p:ph type="body" sz="quarter" idx="1"/>
          </p:nvPr>
        </p:nvSpPr>
        <p:spPr>
          <a:xfrm>
            <a:off x="1560774" y="1619899"/>
            <a:ext cx="5695202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what the person who wrote the book is called.</a:t>
            </a:r>
          </a:p>
        </p:txBody>
      </p:sp>
      <p:sp>
        <p:nvSpPr>
          <p:cNvPr id="218" name="Google Shape;193;p23"/>
          <p:cNvSpPr txBox="1"/>
          <p:nvPr/>
        </p:nvSpPr>
        <p:spPr>
          <a:xfrm>
            <a:off x="1325724" y="3150924"/>
            <a:ext cx="6165302" cy="112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F6B26B"/>
                </a:solidFill>
              </a:rPr>
              <a:t>Author</a:t>
            </a:r>
          </a:p>
        </p:txBody>
      </p:sp>
      <p:sp>
        <p:nvSpPr>
          <p:cNvPr id="219" name="Google Shape;194;p23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199;p2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F6B26B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ALL ABOUT BOOKS – 500</a:t>
            </a:r>
          </a:p>
        </p:txBody>
      </p:sp>
      <p:sp>
        <p:nvSpPr>
          <p:cNvPr id="222" name="Google Shape;200;p24"/>
          <p:cNvSpPr txBox="1">
            <a:spLocks noGrp="1"/>
          </p:cNvSpPr>
          <p:nvPr>
            <p:ph type="body" sz="quarter" idx="1"/>
          </p:nvPr>
        </p:nvSpPr>
        <p:spPr>
          <a:xfrm>
            <a:off x="1560774" y="1619899"/>
            <a:ext cx="5695202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where you find the chapters of a book listed in order.</a:t>
            </a:r>
          </a:p>
        </p:txBody>
      </p:sp>
      <p:sp>
        <p:nvSpPr>
          <p:cNvPr id="223" name="Google Shape;201;p24"/>
          <p:cNvSpPr txBox="1"/>
          <p:nvPr/>
        </p:nvSpPr>
        <p:spPr>
          <a:xfrm>
            <a:off x="1325724" y="3150924"/>
            <a:ext cx="6165302" cy="112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F6B26B"/>
                </a:solidFill>
              </a:rPr>
              <a:t>Table of Contents</a:t>
            </a:r>
          </a:p>
        </p:txBody>
      </p:sp>
      <p:sp>
        <p:nvSpPr>
          <p:cNvPr id="224" name="Google Shape;202;p24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07;p2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93C47D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FINDING BOOKS – 100</a:t>
            </a:r>
          </a:p>
        </p:txBody>
      </p:sp>
      <p:sp>
        <p:nvSpPr>
          <p:cNvPr id="227" name="Google Shape;208;p25"/>
          <p:cNvSpPr txBox="1">
            <a:spLocks noGrp="1"/>
          </p:cNvSpPr>
          <p:nvPr>
            <p:ph type="body" sz="quarter" idx="1"/>
          </p:nvPr>
        </p:nvSpPr>
        <p:spPr>
          <a:xfrm>
            <a:off x="638715" y="1599224"/>
            <a:ext cx="7539319" cy="11823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600"/>
              </a:spcBef>
              <a:buSzTx/>
              <a:buNone/>
              <a:defRPr sz="2700"/>
            </a:pPr>
            <a:r>
              <a:t>This is where you go on the computer when you know the </a:t>
            </a:r>
            <a:r>
              <a:rPr u="sng"/>
              <a:t>title</a:t>
            </a:r>
            <a:r>
              <a:t> of the book you want to find.</a:t>
            </a:r>
          </a:p>
        </p:txBody>
      </p:sp>
      <p:sp>
        <p:nvSpPr>
          <p:cNvPr id="228" name="Google Shape;209;p25"/>
          <p:cNvSpPr txBox="1"/>
          <p:nvPr/>
        </p:nvSpPr>
        <p:spPr>
          <a:xfrm>
            <a:off x="1325724" y="3150924"/>
            <a:ext cx="6165302" cy="112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93C47D"/>
                </a:solidFill>
              </a:rPr>
              <a:t>Search</a:t>
            </a:r>
          </a:p>
        </p:txBody>
      </p:sp>
      <p:sp>
        <p:nvSpPr>
          <p:cNvPr id="229" name="Google Shape;210;p25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15;p2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93C47D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FINDING BOOKS – 200</a:t>
            </a:r>
          </a:p>
        </p:txBody>
      </p:sp>
      <p:sp>
        <p:nvSpPr>
          <p:cNvPr id="232" name="Google Shape;216;p26"/>
          <p:cNvSpPr txBox="1">
            <a:spLocks noGrp="1"/>
          </p:cNvSpPr>
          <p:nvPr>
            <p:ph type="body" sz="quarter" idx="1"/>
          </p:nvPr>
        </p:nvSpPr>
        <p:spPr>
          <a:xfrm>
            <a:off x="1506599" y="3550049"/>
            <a:ext cx="6130802" cy="3606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576072">
              <a:spcBef>
                <a:spcPts val="1000"/>
              </a:spcBef>
              <a:buSzTx/>
              <a:buNone/>
              <a:defRPr sz="1260"/>
            </a:lvl1pPr>
          </a:lstStyle>
          <a:p>
            <a:r>
              <a:t>This is the most intuitive Researcher interface.</a:t>
            </a:r>
          </a:p>
        </p:txBody>
      </p:sp>
      <p:sp>
        <p:nvSpPr>
          <p:cNvPr id="233" name="Google Shape;217;p26"/>
          <p:cNvSpPr txBox="1"/>
          <p:nvPr/>
        </p:nvSpPr>
        <p:spPr>
          <a:xfrm>
            <a:off x="1325724" y="3999576"/>
            <a:ext cx="6165302" cy="559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/>
          <a:p>
            <a:pPr algn="ctr" defTabSz="740663">
              <a:lnSpc>
                <a:spcPct val="115000"/>
              </a:lnSpc>
              <a:spcBef>
                <a:spcPts val="1200"/>
              </a:spcBef>
              <a:defRPr sz="2592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93C47D"/>
                </a:solidFill>
              </a:rPr>
              <a:t>Scout</a:t>
            </a:r>
          </a:p>
        </p:txBody>
      </p:sp>
      <p:sp>
        <p:nvSpPr>
          <p:cNvPr id="234" name="Google Shape;218;p26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08" y="1333212"/>
            <a:ext cx="2955783" cy="22168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24;p2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93C47D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FINDING BOOKS – 300</a:t>
            </a:r>
          </a:p>
        </p:txBody>
      </p:sp>
      <p:sp>
        <p:nvSpPr>
          <p:cNvPr id="238" name="Google Shape;225;p27"/>
          <p:cNvSpPr txBox="1">
            <a:spLocks noGrp="1"/>
          </p:cNvSpPr>
          <p:nvPr>
            <p:ph type="body" sz="half" idx="1"/>
          </p:nvPr>
        </p:nvSpPr>
        <p:spPr>
          <a:xfrm>
            <a:off x="766482" y="1608950"/>
            <a:ext cx="7611034" cy="15045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1600"/>
              </a:spcBef>
              <a:buSzTx/>
              <a:buNone/>
              <a:defRPr sz="2700"/>
            </a:pPr>
            <a:r>
              <a:t>This is the computer tool you use if you know the </a:t>
            </a:r>
            <a:r>
              <a:rPr u="sng"/>
              <a:t>genre</a:t>
            </a:r>
            <a:r>
              <a:t> of the book you want to find, such as fantasy or science fiction.</a:t>
            </a:r>
          </a:p>
        </p:txBody>
      </p:sp>
      <p:sp>
        <p:nvSpPr>
          <p:cNvPr id="239" name="Google Shape;226;p27"/>
          <p:cNvSpPr txBox="1"/>
          <p:nvPr/>
        </p:nvSpPr>
        <p:spPr>
          <a:xfrm>
            <a:off x="1325724" y="3462099"/>
            <a:ext cx="6165302" cy="81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lnSpcReduction="1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93C47D"/>
                </a:solidFill>
              </a:rPr>
              <a:t>Browse</a:t>
            </a:r>
          </a:p>
        </p:txBody>
      </p:sp>
      <p:sp>
        <p:nvSpPr>
          <p:cNvPr id="240" name="Google Shape;227;p27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32;p2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93C47D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FINDING BOOKS – 400</a:t>
            </a:r>
          </a:p>
        </p:txBody>
      </p:sp>
      <p:sp>
        <p:nvSpPr>
          <p:cNvPr id="243" name="Google Shape;233;p28"/>
          <p:cNvSpPr txBox="1">
            <a:spLocks noGrp="1"/>
          </p:cNvSpPr>
          <p:nvPr>
            <p:ph type="body" sz="half" idx="1"/>
          </p:nvPr>
        </p:nvSpPr>
        <p:spPr>
          <a:xfrm>
            <a:off x="649225" y="1608950"/>
            <a:ext cx="7518301" cy="15045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where you go on the computer to find a book based on things you are interested in, such as animals, sports, or history.</a:t>
            </a:r>
          </a:p>
        </p:txBody>
      </p:sp>
      <p:sp>
        <p:nvSpPr>
          <p:cNvPr id="244" name="Google Shape;234;p28"/>
          <p:cNvSpPr txBox="1"/>
          <p:nvPr/>
        </p:nvSpPr>
        <p:spPr>
          <a:xfrm>
            <a:off x="1325724" y="3462099"/>
            <a:ext cx="6165302" cy="81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lnSpcReduction="1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93C47D"/>
                </a:solidFill>
              </a:rPr>
              <a:t>Explore</a:t>
            </a:r>
          </a:p>
        </p:txBody>
      </p:sp>
      <p:sp>
        <p:nvSpPr>
          <p:cNvPr id="245" name="Google Shape;235;p28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0;p2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93C47D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FINDING BOOKS – 500</a:t>
            </a:r>
          </a:p>
        </p:txBody>
      </p:sp>
      <p:sp>
        <p:nvSpPr>
          <p:cNvPr id="248" name="Google Shape;241;p29"/>
          <p:cNvSpPr txBox="1">
            <a:spLocks noGrp="1"/>
          </p:cNvSpPr>
          <p:nvPr>
            <p:ph type="body" sz="half" idx="1"/>
          </p:nvPr>
        </p:nvSpPr>
        <p:spPr>
          <a:xfrm>
            <a:off x="745524" y="1615700"/>
            <a:ext cx="7325702" cy="1504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how you find a book at your reading level/Lexile</a:t>
            </a:r>
          </a:p>
        </p:txBody>
      </p:sp>
      <p:sp>
        <p:nvSpPr>
          <p:cNvPr id="249" name="Google Shape;242;p29"/>
          <p:cNvSpPr txBox="1"/>
          <p:nvPr/>
        </p:nvSpPr>
        <p:spPr>
          <a:xfrm>
            <a:off x="1325724" y="3468925"/>
            <a:ext cx="6165302" cy="81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 defTabSz="740663">
              <a:lnSpc>
                <a:spcPct val="115000"/>
              </a:lnSpc>
              <a:spcBef>
                <a:spcPts val="1200"/>
              </a:spcBef>
              <a:defRPr sz="3078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93C47D"/>
                </a:solidFill>
              </a:rPr>
              <a:t>Browse by Study Program</a:t>
            </a:r>
          </a:p>
        </p:txBody>
      </p:sp>
      <p:sp>
        <p:nvSpPr>
          <p:cNvPr id="250" name="Google Shape;243;p29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48;p30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6FA8D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GENRES – 100</a:t>
            </a:r>
          </a:p>
        </p:txBody>
      </p:sp>
      <p:sp>
        <p:nvSpPr>
          <p:cNvPr id="253" name="Google Shape;249;p30"/>
          <p:cNvSpPr txBox="1">
            <a:spLocks noGrp="1"/>
          </p:cNvSpPr>
          <p:nvPr>
            <p:ph type="body" sz="quarter" idx="1"/>
          </p:nvPr>
        </p:nvSpPr>
        <p:spPr>
          <a:xfrm>
            <a:off x="988604" y="1619899"/>
            <a:ext cx="6839540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word is used to describe stories that were made up (never actually happened).</a:t>
            </a:r>
          </a:p>
        </p:txBody>
      </p:sp>
      <p:sp>
        <p:nvSpPr>
          <p:cNvPr id="254" name="Google Shape;250;p30"/>
          <p:cNvSpPr txBox="1"/>
          <p:nvPr/>
        </p:nvSpPr>
        <p:spPr>
          <a:xfrm>
            <a:off x="1325724" y="3150924"/>
            <a:ext cx="6165302" cy="112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6FA8DC"/>
                </a:solidFill>
              </a:rPr>
              <a:t>Fiction</a:t>
            </a:r>
          </a:p>
        </p:txBody>
      </p:sp>
      <p:sp>
        <p:nvSpPr>
          <p:cNvPr id="255" name="Google Shape;251;p30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6;p3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6FA8D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GENRES – 200</a:t>
            </a:r>
          </a:p>
        </p:txBody>
      </p:sp>
      <p:sp>
        <p:nvSpPr>
          <p:cNvPr id="258" name="Google Shape;257;p31"/>
          <p:cNvSpPr txBox="1">
            <a:spLocks noGrp="1"/>
          </p:cNvSpPr>
          <p:nvPr>
            <p:ph type="body" sz="quarter" idx="1"/>
          </p:nvPr>
        </p:nvSpPr>
        <p:spPr>
          <a:xfrm>
            <a:off x="1201649" y="1658349"/>
            <a:ext cx="6740702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word is used to describe books that are factual.</a:t>
            </a:r>
          </a:p>
        </p:txBody>
      </p:sp>
      <p:sp>
        <p:nvSpPr>
          <p:cNvPr id="259" name="Google Shape;258;p31"/>
          <p:cNvSpPr txBox="1"/>
          <p:nvPr/>
        </p:nvSpPr>
        <p:spPr>
          <a:xfrm>
            <a:off x="1325724" y="3150924"/>
            <a:ext cx="6165302" cy="112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6FA8DC"/>
                </a:solidFill>
              </a:rPr>
              <a:t>Non-Fiction</a:t>
            </a:r>
          </a:p>
        </p:txBody>
      </p:sp>
      <p:sp>
        <p:nvSpPr>
          <p:cNvPr id="260" name="Google Shape;259;p31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383"/>
            <a:ext cx="9144000" cy="6079179"/>
          </a:xfrm>
          <a:prstGeom prst="rect">
            <a:avLst/>
          </a:prstGeom>
        </p:spPr>
      </p:pic>
      <p:sp>
        <p:nvSpPr>
          <p:cNvPr id="114" name="Google Shape;62;p14"/>
          <p:cNvSpPr/>
          <p:nvPr/>
        </p:nvSpPr>
        <p:spPr>
          <a:xfrm>
            <a:off x="704500" y="1217156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5" name="Google Shape;63;p14"/>
          <p:cNvSpPr/>
          <p:nvPr/>
        </p:nvSpPr>
        <p:spPr>
          <a:xfrm>
            <a:off x="704500" y="1910362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6" name="Google Shape;64;p14"/>
          <p:cNvSpPr/>
          <p:nvPr/>
        </p:nvSpPr>
        <p:spPr>
          <a:xfrm>
            <a:off x="704497" y="2605423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7" name="Google Shape;65;p14"/>
          <p:cNvSpPr/>
          <p:nvPr/>
        </p:nvSpPr>
        <p:spPr>
          <a:xfrm>
            <a:off x="704496" y="3293436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8" name="Google Shape;66;p14"/>
          <p:cNvSpPr/>
          <p:nvPr/>
        </p:nvSpPr>
        <p:spPr>
          <a:xfrm>
            <a:off x="704484" y="3983717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9" name="Google Shape;67;p14"/>
          <p:cNvSpPr/>
          <p:nvPr/>
        </p:nvSpPr>
        <p:spPr>
          <a:xfrm>
            <a:off x="2319725" y="1219979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0" name="Google Shape;68;p14"/>
          <p:cNvSpPr/>
          <p:nvPr/>
        </p:nvSpPr>
        <p:spPr>
          <a:xfrm>
            <a:off x="2319724" y="1910362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1" name="Google Shape;69;p14"/>
          <p:cNvSpPr/>
          <p:nvPr/>
        </p:nvSpPr>
        <p:spPr>
          <a:xfrm>
            <a:off x="2319721" y="2604679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2" name="Google Shape;70;p14"/>
          <p:cNvSpPr/>
          <p:nvPr/>
        </p:nvSpPr>
        <p:spPr>
          <a:xfrm>
            <a:off x="2319718" y="3293436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3" name="Google Shape;71;p14"/>
          <p:cNvSpPr/>
          <p:nvPr/>
        </p:nvSpPr>
        <p:spPr>
          <a:xfrm>
            <a:off x="2319717" y="3983717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4" name="Google Shape;72;p14"/>
          <p:cNvSpPr/>
          <p:nvPr/>
        </p:nvSpPr>
        <p:spPr>
          <a:xfrm>
            <a:off x="3934950" y="1220424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5" name="Google Shape;73;p14"/>
          <p:cNvSpPr/>
          <p:nvPr/>
        </p:nvSpPr>
        <p:spPr>
          <a:xfrm>
            <a:off x="3934950" y="1910362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6" name="Google Shape;74;p14"/>
          <p:cNvSpPr/>
          <p:nvPr/>
        </p:nvSpPr>
        <p:spPr>
          <a:xfrm>
            <a:off x="3934948" y="2611439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7" name="Google Shape;75;p14"/>
          <p:cNvSpPr/>
          <p:nvPr/>
        </p:nvSpPr>
        <p:spPr>
          <a:xfrm>
            <a:off x="3934941" y="3293934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8" name="Google Shape;76;p14"/>
          <p:cNvSpPr/>
          <p:nvPr/>
        </p:nvSpPr>
        <p:spPr>
          <a:xfrm>
            <a:off x="3934941" y="3983717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9" name="Google Shape;77;p14"/>
          <p:cNvSpPr/>
          <p:nvPr/>
        </p:nvSpPr>
        <p:spPr>
          <a:xfrm>
            <a:off x="5550175" y="1219979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Google Shape;78;p14"/>
          <p:cNvSpPr/>
          <p:nvPr/>
        </p:nvSpPr>
        <p:spPr>
          <a:xfrm>
            <a:off x="5550175" y="1904317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" name="Google Shape;79;p14"/>
          <p:cNvSpPr/>
          <p:nvPr/>
        </p:nvSpPr>
        <p:spPr>
          <a:xfrm>
            <a:off x="5550175" y="2615445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2" name="Google Shape;80;p14"/>
          <p:cNvSpPr/>
          <p:nvPr/>
        </p:nvSpPr>
        <p:spPr>
          <a:xfrm>
            <a:off x="5550175" y="3293436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3" name="Google Shape;81;p14"/>
          <p:cNvSpPr/>
          <p:nvPr/>
        </p:nvSpPr>
        <p:spPr>
          <a:xfrm>
            <a:off x="5550175" y="3987964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" name="Google Shape;82;p14"/>
          <p:cNvSpPr/>
          <p:nvPr/>
        </p:nvSpPr>
        <p:spPr>
          <a:xfrm>
            <a:off x="7165399" y="1222719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5" name="Google Shape;83;p14"/>
          <p:cNvSpPr/>
          <p:nvPr/>
        </p:nvSpPr>
        <p:spPr>
          <a:xfrm>
            <a:off x="7165399" y="1904317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" name="Google Shape;84;p14"/>
          <p:cNvSpPr/>
          <p:nvPr/>
        </p:nvSpPr>
        <p:spPr>
          <a:xfrm>
            <a:off x="7165398" y="2613438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Google Shape;85;p14"/>
          <p:cNvSpPr/>
          <p:nvPr/>
        </p:nvSpPr>
        <p:spPr>
          <a:xfrm>
            <a:off x="7165398" y="3293874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8" name="Google Shape;86;p14"/>
          <p:cNvSpPr/>
          <p:nvPr/>
        </p:nvSpPr>
        <p:spPr>
          <a:xfrm>
            <a:off x="7165397" y="3983717"/>
            <a:ext cx="1274101" cy="572101"/>
          </a:xfrm>
          <a:prstGeom prst="roundRect">
            <a:avLst>
              <a:gd name="adj" fmla="val 16667"/>
            </a:avLst>
          </a:prstGeom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9" name="Google Shape;87;p14"/>
          <p:cNvSpPr/>
          <p:nvPr/>
        </p:nvSpPr>
        <p:spPr>
          <a:xfrm>
            <a:off x="704500" y="329836"/>
            <a:ext cx="1274101" cy="572101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Google Shape;88;p14"/>
          <p:cNvSpPr/>
          <p:nvPr/>
        </p:nvSpPr>
        <p:spPr>
          <a:xfrm>
            <a:off x="2319725" y="329836"/>
            <a:ext cx="1274101" cy="572101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1" name="Google Shape;89;p14"/>
          <p:cNvSpPr/>
          <p:nvPr/>
        </p:nvSpPr>
        <p:spPr>
          <a:xfrm>
            <a:off x="3934950" y="329835"/>
            <a:ext cx="1274101" cy="572101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2" name="Google Shape;90;p14"/>
          <p:cNvSpPr/>
          <p:nvPr/>
        </p:nvSpPr>
        <p:spPr>
          <a:xfrm>
            <a:off x="5550175" y="329834"/>
            <a:ext cx="1274101" cy="572101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" name="Google Shape;91;p14"/>
          <p:cNvSpPr/>
          <p:nvPr/>
        </p:nvSpPr>
        <p:spPr>
          <a:xfrm>
            <a:off x="7165399" y="329834"/>
            <a:ext cx="1274101" cy="572101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>
            <a:solidFill>
              <a:srgbClr val="F3F3F3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" name="Google Shape;92;p14"/>
          <p:cNvSpPr txBox="1"/>
          <p:nvPr/>
        </p:nvSpPr>
        <p:spPr>
          <a:xfrm>
            <a:off x="704500" y="1243078"/>
            <a:ext cx="1274101" cy="56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4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 u="none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action="ppaction://hlinksldjump"/>
              </a:rPr>
              <a:t>100</a:t>
            </a:r>
          </a:p>
        </p:txBody>
      </p:sp>
      <p:sp>
        <p:nvSpPr>
          <p:cNvPr id="145" name="Google Shape;93;p14"/>
          <p:cNvSpPr txBox="1"/>
          <p:nvPr/>
        </p:nvSpPr>
        <p:spPr>
          <a:xfrm>
            <a:off x="2319725" y="1248653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5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 action="ppaction://hlinksldjump"/>
              </a:rPr>
              <a:t>100</a:t>
            </a:r>
          </a:p>
        </p:txBody>
      </p:sp>
      <p:sp>
        <p:nvSpPr>
          <p:cNvPr id="146" name="Google Shape;94;p14"/>
          <p:cNvSpPr txBox="1"/>
          <p:nvPr/>
        </p:nvSpPr>
        <p:spPr>
          <a:xfrm>
            <a:off x="3934950" y="1256140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6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6" action="ppaction://hlinksldjump"/>
              </a:rPr>
              <a:t>100</a:t>
            </a:r>
          </a:p>
        </p:txBody>
      </p:sp>
      <p:sp>
        <p:nvSpPr>
          <p:cNvPr id="147" name="Google Shape;95;p14"/>
          <p:cNvSpPr txBox="1"/>
          <p:nvPr/>
        </p:nvSpPr>
        <p:spPr>
          <a:xfrm>
            <a:off x="5550175" y="1256139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7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7" action="ppaction://hlinksldjump"/>
              </a:rPr>
              <a:t>100</a:t>
            </a:r>
          </a:p>
        </p:txBody>
      </p:sp>
      <p:sp>
        <p:nvSpPr>
          <p:cNvPr id="148" name="Google Shape;96;p14"/>
          <p:cNvSpPr txBox="1"/>
          <p:nvPr/>
        </p:nvSpPr>
        <p:spPr>
          <a:xfrm>
            <a:off x="7165399" y="1256138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8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8" action="ppaction://hlinksldjump"/>
              </a:rPr>
              <a:t>100</a:t>
            </a:r>
          </a:p>
        </p:txBody>
      </p:sp>
      <p:sp>
        <p:nvSpPr>
          <p:cNvPr id="149" name="Google Shape;97;p14"/>
          <p:cNvSpPr txBox="1"/>
          <p:nvPr/>
        </p:nvSpPr>
        <p:spPr>
          <a:xfrm>
            <a:off x="704498" y="1929893"/>
            <a:ext cx="1274101" cy="56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9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9" action="ppaction://hlinksldjump"/>
              </a:rPr>
              <a:t>200</a:t>
            </a:r>
          </a:p>
        </p:txBody>
      </p:sp>
      <p:sp>
        <p:nvSpPr>
          <p:cNvPr id="150" name="Google Shape;98;p14"/>
          <p:cNvSpPr txBox="1"/>
          <p:nvPr/>
        </p:nvSpPr>
        <p:spPr>
          <a:xfrm>
            <a:off x="2319724" y="1938247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0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0" action="ppaction://hlinksldjump"/>
              </a:rPr>
              <a:t>200</a:t>
            </a:r>
          </a:p>
        </p:txBody>
      </p:sp>
      <p:sp>
        <p:nvSpPr>
          <p:cNvPr id="151" name="Google Shape;99;p14"/>
          <p:cNvSpPr txBox="1"/>
          <p:nvPr/>
        </p:nvSpPr>
        <p:spPr>
          <a:xfrm>
            <a:off x="3934948" y="1924163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1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1" action="ppaction://hlinksldjump"/>
              </a:rPr>
              <a:t>200</a:t>
            </a:r>
          </a:p>
        </p:txBody>
      </p:sp>
      <p:sp>
        <p:nvSpPr>
          <p:cNvPr id="152" name="Google Shape;100;p14"/>
          <p:cNvSpPr txBox="1"/>
          <p:nvPr/>
        </p:nvSpPr>
        <p:spPr>
          <a:xfrm>
            <a:off x="5550175" y="1938247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2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2" action="ppaction://hlinksldjump"/>
              </a:rPr>
              <a:t>200</a:t>
            </a:r>
          </a:p>
        </p:txBody>
      </p:sp>
      <p:sp>
        <p:nvSpPr>
          <p:cNvPr id="153" name="Google Shape;101;p14"/>
          <p:cNvSpPr txBox="1"/>
          <p:nvPr/>
        </p:nvSpPr>
        <p:spPr>
          <a:xfrm>
            <a:off x="7165398" y="1933536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3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3" action="ppaction://hlinksldjump"/>
              </a:rPr>
              <a:t>200</a:t>
            </a:r>
          </a:p>
        </p:txBody>
      </p:sp>
      <p:sp>
        <p:nvSpPr>
          <p:cNvPr id="154" name="Google Shape;102;p14"/>
          <p:cNvSpPr txBox="1"/>
          <p:nvPr/>
        </p:nvSpPr>
        <p:spPr>
          <a:xfrm>
            <a:off x="704496" y="2631540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4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4" action="ppaction://hlinksldjump"/>
              </a:rPr>
              <a:t>300</a:t>
            </a:r>
          </a:p>
        </p:txBody>
      </p:sp>
      <p:sp>
        <p:nvSpPr>
          <p:cNvPr id="155" name="Google Shape;103;p14"/>
          <p:cNvSpPr txBox="1"/>
          <p:nvPr/>
        </p:nvSpPr>
        <p:spPr>
          <a:xfrm>
            <a:off x="2319719" y="2641504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5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5" action="ppaction://hlinksldjump"/>
              </a:rPr>
              <a:t>300</a:t>
            </a:r>
          </a:p>
        </p:txBody>
      </p:sp>
      <p:sp>
        <p:nvSpPr>
          <p:cNvPr id="156" name="Google Shape;104;p14"/>
          <p:cNvSpPr txBox="1"/>
          <p:nvPr/>
        </p:nvSpPr>
        <p:spPr>
          <a:xfrm>
            <a:off x="3934941" y="2641504"/>
            <a:ext cx="1274101" cy="56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6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6" action="ppaction://hlinksldjump"/>
              </a:rPr>
              <a:t>300</a:t>
            </a:r>
          </a:p>
        </p:txBody>
      </p:sp>
      <p:sp>
        <p:nvSpPr>
          <p:cNvPr id="157" name="Google Shape;105;p14"/>
          <p:cNvSpPr txBox="1"/>
          <p:nvPr/>
        </p:nvSpPr>
        <p:spPr>
          <a:xfrm>
            <a:off x="5550175" y="2641504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7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7" action="ppaction://hlinksldjump"/>
              </a:rPr>
              <a:t>300</a:t>
            </a:r>
          </a:p>
        </p:txBody>
      </p:sp>
      <p:sp>
        <p:nvSpPr>
          <p:cNvPr id="158" name="Google Shape;106;p14"/>
          <p:cNvSpPr txBox="1"/>
          <p:nvPr/>
        </p:nvSpPr>
        <p:spPr>
          <a:xfrm>
            <a:off x="7165398" y="2647183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8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8" action="ppaction://hlinksldjump"/>
              </a:rPr>
              <a:t>300</a:t>
            </a:r>
          </a:p>
        </p:txBody>
      </p:sp>
      <p:sp>
        <p:nvSpPr>
          <p:cNvPr id="159" name="Google Shape;107;p14"/>
          <p:cNvSpPr txBox="1"/>
          <p:nvPr/>
        </p:nvSpPr>
        <p:spPr>
          <a:xfrm>
            <a:off x="704484" y="3324526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19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9" action="ppaction://hlinksldjump"/>
              </a:rPr>
              <a:t>400</a:t>
            </a:r>
          </a:p>
        </p:txBody>
      </p:sp>
      <p:sp>
        <p:nvSpPr>
          <p:cNvPr id="160" name="Google Shape;108;p14"/>
          <p:cNvSpPr txBox="1"/>
          <p:nvPr/>
        </p:nvSpPr>
        <p:spPr>
          <a:xfrm>
            <a:off x="2319717" y="3322806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20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0" action="ppaction://hlinksldjump"/>
              </a:rPr>
              <a:t>400</a:t>
            </a:r>
          </a:p>
        </p:txBody>
      </p:sp>
      <p:sp>
        <p:nvSpPr>
          <p:cNvPr id="161" name="Google Shape;109;p14"/>
          <p:cNvSpPr txBox="1"/>
          <p:nvPr/>
        </p:nvSpPr>
        <p:spPr>
          <a:xfrm>
            <a:off x="3937153" y="3327395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21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1" action="ppaction://hlinksldjump"/>
              </a:rPr>
              <a:t>400</a:t>
            </a:r>
          </a:p>
        </p:txBody>
      </p:sp>
      <p:sp>
        <p:nvSpPr>
          <p:cNvPr id="162" name="Google Shape;110;p14"/>
          <p:cNvSpPr txBox="1"/>
          <p:nvPr/>
        </p:nvSpPr>
        <p:spPr>
          <a:xfrm>
            <a:off x="5550175" y="3330139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22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2" action="ppaction://hlinksldjump"/>
              </a:rPr>
              <a:t>400</a:t>
            </a:r>
          </a:p>
        </p:txBody>
      </p:sp>
      <p:sp>
        <p:nvSpPr>
          <p:cNvPr id="163" name="Google Shape;111;p14"/>
          <p:cNvSpPr txBox="1"/>
          <p:nvPr/>
        </p:nvSpPr>
        <p:spPr>
          <a:xfrm>
            <a:off x="7165398" y="3322559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23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3" action="ppaction://hlinksldjump"/>
              </a:rPr>
              <a:t>400</a:t>
            </a:r>
          </a:p>
        </p:txBody>
      </p:sp>
      <p:sp>
        <p:nvSpPr>
          <p:cNvPr id="164" name="Google Shape;112;p14"/>
          <p:cNvSpPr txBox="1"/>
          <p:nvPr/>
        </p:nvSpPr>
        <p:spPr>
          <a:xfrm>
            <a:off x="704483" y="4006891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24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4" action="ppaction://hlinksldjump"/>
              </a:rPr>
              <a:t>500</a:t>
            </a:r>
          </a:p>
        </p:txBody>
      </p:sp>
      <p:sp>
        <p:nvSpPr>
          <p:cNvPr id="165" name="Google Shape;113;p14"/>
          <p:cNvSpPr txBox="1"/>
          <p:nvPr/>
        </p:nvSpPr>
        <p:spPr>
          <a:xfrm>
            <a:off x="2319716" y="4006890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25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5" action="ppaction://hlinksldjump"/>
              </a:rPr>
              <a:t>500</a:t>
            </a:r>
          </a:p>
        </p:txBody>
      </p:sp>
      <p:sp>
        <p:nvSpPr>
          <p:cNvPr id="166" name="Google Shape;114;p14"/>
          <p:cNvSpPr txBox="1"/>
          <p:nvPr/>
        </p:nvSpPr>
        <p:spPr>
          <a:xfrm>
            <a:off x="3934941" y="4003164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26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6" action="ppaction://hlinksldjump"/>
              </a:rPr>
              <a:t>500</a:t>
            </a:r>
          </a:p>
        </p:txBody>
      </p:sp>
      <p:sp>
        <p:nvSpPr>
          <p:cNvPr id="167" name="Google Shape;115;p14"/>
          <p:cNvSpPr txBox="1"/>
          <p:nvPr/>
        </p:nvSpPr>
        <p:spPr>
          <a:xfrm>
            <a:off x="5550163" y="4001077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27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7" action="ppaction://hlinksldjump"/>
              </a:rPr>
              <a:t>500</a:t>
            </a:r>
          </a:p>
        </p:txBody>
      </p:sp>
      <p:sp>
        <p:nvSpPr>
          <p:cNvPr id="168" name="Google Shape;116;p14"/>
          <p:cNvSpPr txBox="1"/>
          <p:nvPr/>
        </p:nvSpPr>
        <p:spPr>
          <a:xfrm>
            <a:off x="7165397" y="4013838"/>
            <a:ext cx="1274101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5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Marker Felt"/>
                <a:ea typeface="Marker Felt"/>
                <a:cs typeface="Marker Felt"/>
                <a:sym typeface="Marker Felt"/>
                <a:hlinkClick r:id="rId28" action="ppaction://hlinksldjump"/>
              </a:defRPr>
            </a:lvl1pPr>
          </a:lstStyle>
          <a:p>
            <a:pPr>
              <a:defRPr>
                <a:solidFill>
                  <a:srgbClr val="F3F3F3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8" action="ppaction://hlinksldjump"/>
              </a:rPr>
              <a:t>500</a:t>
            </a:r>
          </a:p>
        </p:txBody>
      </p:sp>
      <p:sp>
        <p:nvSpPr>
          <p:cNvPr id="169" name="Google Shape;117;p14"/>
          <p:cNvSpPr txBox="1"/>
          <p:nvPr/>
        </p:nvSpPr>
        <p:spPr>
          <a:xfrm>
            <a:off x="704500" y="400767"/>
            <a:ext cx="12741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100" b="1">
                <a:solidFill>
                  <a:srgbClr val="43434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RULES</a:t>
            </a:r>
          </a:p>
        </p:txBody>
      </p:sp>
      <p:sp>
        <p:nvSpPr>
          <p:cNvPr id="170" name="Google Shape;118;p14"/>
          <p:cNvSpPr txBox="1"/>
          <p:nvPr/>
        </p:nvSpPr>
        <p:spPr>
          <a:xfrm>
            <a:off x="2319725" y="362481"/>
            <a:ext cx="1274101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600" b="1">
                <a:solidFill>
                  <a:srgbClr val="43434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lang="en-US" sz="1400" dirty="0" smtClean="0"/>
              <a:t>ALL ABOUT BOOKS</a:t>
            </a:r>
            <a:endParaRPr sz="1400" dirty="0"/>
          </a:p>
        </p:txBody>
      </p:sp>
      <p:sp>
        <p:nvSpPr>
          <p:cNvPr id="171" name="Google Shape;119;p14"/>
          <p:cNvSpPr txBox="1"/>
          <p:nvPr/>
        </p:nvSpPr>
        <p:spPr>
          <a:xfrm>
            <a:off x="3934941" y="318897"/>
            <a:ext cx="1274101" cy="66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600" b="1">
                <a:solidFill>
                  <a:srgbClr val="43434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dirty="0"/>
              <a:t>FINDING BOOKS</a:t>
            </a:r>
          </a:p>
        </p:txBody>
      </p:sp>
      <p:sp>
        <p:nvSpPr>
          <p:cNvPr id="172" name="Google Shape;120;p14"/>
          <p:cNvSpPr txBox="1"/>
          <p:nvPr/>
        </p:nvSpPr>
        <p:spPr>
          <a:xfrm>
            <a:off x="5550175" y="425533"/>
            <a:ext cx="1274101" cy="4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800" b="1">
                <a:solidFill>
                  <a:srgbClr val="43434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GENRES</a:t>
            </a:r>
          </a:p>
        </p:txBody>
      </p:sp>
      <p:sp>
        <p:nvSpPr>
          <p:cNvPr id="173" name="Google Shape;121;p14"/>
          <p:cNvSpPr txBox="1"/>
          <p:nvPr/>
        </p:nvSpPr>
        <p:spPr>
          <a:xfrm>
            <a:off x="7165399" y="425533"/>
            <a:ext cx="1274101" cy="4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800" b="1">
                <a:solidFill>
                  <a:srgbClr val="43434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dirty="0"/>
              <a:t>GENERAL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1094" y="4742881"/>
            <a:ext cx="292179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arker Felt Thin" charset="0"/>
                <a:ea typeface="Marker Felt Thin" charset="0"/>
                <a:cs typeface="Marker Felt Thin" charset="0"/>
                <a:sym typeface="Arial"/>
                <a:hlinkClick r:id="" action="ppaction://hlinkshowjump?jump=lastslide"/>
              </a:rPr>
              <a:t>FINAL JEOPARDY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arker Felt Thin" charset="0"/>
              <a:ea typeface="Marker Felt Thin" charset="0"/>
              <a:cs typeface="Marker Felt Thin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3817" y="4688679"/>
            <a:ext cx="1956346" cy="454822"/>
          </a:xfrm>
          <a:prstGeom prst="round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4;p3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6FA8D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GENRES – 300</a:t>
            </a:r>
          </a:p>
        </p:txBody>
      </p:sp>
      <p:sp>
        <p:nvSpPr>
          <p:cNvPr id="263" name="Google Shape;265;p32"/>
          <p:cNvSpPr txBox="1">
            <a:spLocks noGrp="1"/>
          </p:cNvSpPr>
          <p:nvPr>
            <p:ph type="body" sz="quarter" idx="1"/>
          </p:nvPr>
        </p:nvSpPr>
        <p:spPr>
          <a:xfrm>
            <a:off x="905624" y="1619899"/>
            <a:ext cx="7332751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word is typically used to describe books that are about magic and imaginary creatures.</a:t>
            </a:r>
          </a:p>
        </p:txBody>
      </p:sp>
      <p:sp>
        <p:nvSpPr>
          <p:cNvPr id="264" name="Google Shape;266;p32"/>
          <p:cNvSpPr txBox="1"/>
          <p:nvPr/>
        </p:nvSpPr>
        <p:spPr>
          <a:xfrm>
            <a:off x="1325724" y="3150924"/>
            <a:ext cx="6165302" cy="112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6FA8DC"/>
                </a:solidFill>
              </a:rPr>
              <a:t>Fantasy</a:t>
            </a:r>
          </a:p>
        </p:txBody>
      </p:sp>
      <p:sp>
        <p:nvSpPr>
          <p:cNvPr id="265" name="Google Shape;267;p32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72;p3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6FA8D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GENRES – 400</a:t>
            </a:r>
          </a:p>
        </p:txBody>
      </p:sp>
      <p:sp>
        <p:nvSpPr>
          <p:cNvPr id="268" name="Google Shape;273;p33"/>
          <p:cNvSpPr txBox="1">
            <a:spLocks noGrp="1"/>
          </p:cNvSpPr>
          <p:nvPr>
            <p:ph type="body" sz="half" idx="1"/>
          </p:nvPr>
        </p:nvSpPr>
        <p:spPr>
          <a:xfrm>
            <a:off x="311700" y="1578524"/>
            <a:ext cx="8041341" cy="15930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word is typically used to describe books where the plot takes place in the past, like the Civil War, although the characters and story are made up.</a:t>
            </a:r>
          </a:p>
        </p:txBody>
      </p:sp>
      <p:sp>
        <p:nvSpPr>
          <p:cNvPr id="269" name="Google Shape;274;p33"/>
          <p:cNvSpPr txBox="1"/>
          <p:nvPr/>
        </p:nvSpPr>
        <p:spPr>
          <a:xfrm>
            <a:off x="1325724" y="3547250"/>
            <a:ext cx="6165302" cy="73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6FA8DC"/>
                </a:solidFill>
              </a:rPr>
              <a:t>Historical Fiction</a:t>
            </a:r>
          </a:p>
        </p:txBody>
      </p:sp>
      <p:sp>
        <p:nvSpPr>
          <p:cNvPr id="270" name="Google Shape;275;p33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80;p3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6FA8D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GENRES – 500</a:t>
            </a:r>
          </a:p>
        </p:txBody>
      </p:sp>
      <p:sp>
        <p:nvSpPr>
          <p:cNvPr id="273" name="Google Shape;281;p34"/>
          <p:cNvSpPr txBox="1">
            <a:spLocks noGrp="1"/>
          </p:cNvSpPr>
          <p:nvPr>
            <p:ph type="body" sz="half" idx="1"/>
          </p:nvPr>
        </p:nvSpPr>
        <p:spPr>
          <a:xfrm>
            <a:off x="492026" y="1539337"/>
            <a:ext cx="8159947" cy="19614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word is typically used to describe books where the plot takes place in an imagined future and/or place with technological advances. There are usually aliens and robots involved.</a:t>
            </a:r>
          </a:p>
        </p:txBody>
      </p:sp>
      <p:sp>
        <p:nvSpPr>
          <p:cNvPr id="274" name="Google Shape;282;p34"/>
          <p:cNvSpPr txBox="1"/>
          <p:nvPr/>
        </p:nvSpPr>
        <p:spPr>
          <a:xfrm>
            <a:off x="1325724" y="3810249"/>
            <a:ext cx="6165302" cy="67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/>
          <a:p>
            <a:pPr algn="ctr" defTabSz="832104">
              <a:lnSpc>
                <a:spcPct val="115000"/>
              </a:lnSpc>
              <a:spcBef>
                <a:spcPts val="1400"/>
              </a:spcBef>
              <a:defRPr sz="3458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6FA8DC"/>
                </a:solidFill>
              </a:rPr>
              <a:t>Science Fiction</a:t>
            </a:r>
          </a:p>
        </p:txBody>
      </p:sp>
      <p:sp>
        <p:nvSpPr>
          <p:cNvPr id="275" name="Google Shape;283;p34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88;p3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8E7CC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GENERAL – 100</a:t>
            </a:r>
          </a:p>
        </p:txBody>
      </p:sp>
      <p:sp>
        <p:nvSpPr>
          <p:cNvPr id="278" name="Google Shape;289;p35"/>
          <p:cNvSpPr txBox="1">
            <a:spLocks noGrp="1"/>
          </p:cNvSpPr>
          <p:nvPr>
            <p:ph type="body" sz="half" idx="1"/>
          </p:nvPr>
        </p:nvSpPr>
        <p:spPr>
          <a:xfrm>
            <a:off x="968378" y="1726449"/>
            <a:ext cx="7207244" cy="13241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how long you should read every day.</a:t>
            </a:r>
          </a:p>
        </p:txBody>
      </p:sp>
      <p:sp>
        <p:nvSpPr>
          <p:cNvPr id="279" name="Google Shape;290;p35"/>
          <p:cNvSpPr txBox="1"/>
          <p:nvPr/>
        </p:nvSpPr>
        <p:spPr>
          <a:xfrm>
            <a:off x="1325724" y="3399325"/>
            <a:ext cx="6165302" cy="73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8E7CC3"/>
                </a:solidFill>
              </a:rPr>
              <a:t>Twenty Minutes</a:t>
            </a:r>
          </a:p>
        </p:txBody>
      </p:sp>
      <p:sp>
        <p:nvSpPr>
          <p:cNvPr id="280" name="Google Shape;291;p35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96;p3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8E7CC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GENERAL – 200</a:t>
            </a:r>
          </a:p>
        </p:txBody>
      </p:sp>
      <p:sp>
        <p:nvSpPr>
          <p:cNvPr id="283" name="Google Shape;297;p36"/>
          <p:cNvSpPr txBox="1">
            <a:spLocks noGrp="1"/>
          </p:cNvSpPr>
          <p:nvPr>
            <p:ph type="body" sz="quarter" idx="1"/>
          </p:nvPr>
        </p:nvSpPr>
        <p:spPr>
          <a:xfrm>
            <a:off x="378599" y="3292750"/>
            <a:ext cx="8639896" cy="5529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000"/>
            </a:lvl1pPr>
          </a:lstStyle>
          <a:p>
            <a:r>
              <a:t>This button shows you which shelf the selected book is in the library.</a:t>
            </a:r>
          </a:p>
        </p:txBody>
      </p:sp>
      <p:sp>
        <p:nvSpPr>
          <p:cNvPr id="284" name="Google Shape;298;p36"/>
          <p:cNvSpPr txBox="1"/>
          <p:nvPr/>
        </p:nvSpPr>
        <p:spPr>
          <a:xfrm>
            <a:off x="1325724" y="3727599"/>
            <a:ext cx="6165302" cy="73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8E7CC3"/>
                </a:solidFill>
              </a:rPr>
              <a:t>Maps</a:t>
            </a:r>
          </a:p>
        </p:txBody>
      </p:sp>
      <p:sp>
        <p:nvSpPr>
          <p:cNvPr id="285" name="Google Shape;299;p36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5"/>
          <a:stretch/>
        </p:blipFill>
        <p:spPr>
          <a:xfrm>
            <a:off x="2484324" y="1219136"/>
            <a:ext cx="3848099" cy="20736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305;p3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8E7CC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GENERAL – 300</a:t>
            </a:r>
          </a:p>
        </p:txBody>
      </p:sp>
      <p:sp>
        <p:nvSpPr>
          <p:cNvPr id="289" name="Google Shape;306;p37"/>
          <p:cNvSpPr txBox="1">
            <a:spLocks noGrp="1"/>
          </p:cNvSpPr>
          <p:nvPr>
            <p:ph type="body" sz="half" idx="1"/>
          </p:nvPr>
        </p:nvSpPr>
        <p:spPr>
          <a:xfrm>
            <a:off x="481834" y="1578524"/>
            <a:ext cx="7853082" cy="14721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where you can go on the computer to see the latest news and important updates going on in the library and school.</a:t>
            </a:r>
          </a:p>
        </p:txBody>
      </p:sp>
      <p:sp>
        <p:nvSpPr>
          <p:cNvPr id="290" name="Google Shape;307;p37"/>
          <p:cNvSpPr txBox="1"/>
          <p:nvPr/>
        </p:nvSpPr>
        <p:spPr>
          <a:xfrm>
            <a:off x="1325724" y="3547250"/>
            <a:ext cx="6165302" cy="73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8E7CC3"/>
                </a:solidFill>
              </a:rPr>
              <a:t>Bulletins</a:t>
            </a:r>
          </a:p>
        </p:txBody>
      </p:sp>
      <p:sp>
        <p:nvSpPr>
          <p:cNvPr id="291" name="Google Shape;308;p37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313;p3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8E7CC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GENERAL – 400</a:t>
            </a:r>
          </a:p>
        </p:txBody>
      </p:sp>
      <p:sp>
        <p:nvSpPr>
          <p:cNvPr id="294" name="Google Shape;314;p38"/>
          <p:cNvSpPr txBox="1">
            <a:spLocks noGrp="1"/>
          </p:cNvSpPr>
          <p:nvPr>
            <p:ph type="body" sz="half" idx="1"/>
          </p:nvPr>
        </p:nvSpPr>
        <p:spPr>
          <a:xfrm>
            <a:off x="347363" y="1578524"/>
            <a:ext cx="8122023" cy="14721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where you can go on the computer to see what books you have checked out or reserved, what charges you have, and reviews you’ve written.</a:t>
            </a:r>
          </a:p>
        </p:txBody>
      </p:sp>
      <p:sp>
        <p:nvSpPr>
          <p:cNvPr id="295" name="Google Shape;315;p38"/>
          <p:cNvSpPr txBox="1"/>
          <p:nvPr/>
        </p:nvSpPr>
        <p:spPr>
          <a:xfrm>
            <a:off x="1325724" y="3547250"/>
            <a:ext cx="6165302" cy="73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8E7CC3"/>
                </a:solidFill>
              </a:rPr>
              <a:t>Patron Status</a:t>
            </a:r>
          </a:p>
        </p:txBody>
      </p:sp>
      <p:sp>
        <p:nvSpPr>
          <p:cNvPr id="296" name="Google Shape;316;p38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321;p3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8E7CC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GENERAL – 500</a:t>
            </a:r>
          </a:p>
        </p:txBody>
      </p:sp>
      <p:sp>
        <p:nvSpPr>
          <p:cNvPr id="299" name="Google Shape;322;p39"/>
          <p:cNvSpPr txBox="1">
            <a:spLocks noGrp="1"/>
          </p:cNvSpPr>
          <p:nvPr>
            <p:ph type="body" sz="half" idx="1"/>
          </p:nvPr>
        </p:nvSpPr>
        <p:spPr>
          <a:xfrm>
            <a:off x="654423" y="1590349"/>
            <a:ext cx="7835153" cy="14721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what you do on the computer to make sure the book you want won’t be checked out to anyone else before you get to the library.</a:t>
            </a:r>
          </a:p>
        </p:txBody>
      </p:sp>
      <p:sp>
        <p:nvSpPr>
          <p:cNvPr id="300" name="Google Shape;323;p39"/>
          <p:cNvSpPr txBox="1"/>
          <p:nvPr/>
        </p:nvSpPr>
        <p:spPr>
          <a:xfrm>
            <a:off x="1201649" y="3535424"/>
            <a:ext cx="6740702" cy="73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8E7CC3"/>
                </a:solidFill>
              </a:rPr>
              <a:t>Place a Hold</a:t>
            </a:r>
          </a:p>
        </p:txBody>
      </p:sp>
      <p:sp>
        <p:nvSpPr>
          <p:cNvPr id="301" name="Google Shape;324;p39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321;p3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>
                <a:solidFill>
                  <a:srgbClr val="8E7CC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JEOPARDY</a:t>
            </a:r>
            <a:endParaRPr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9" name="Google Shape;322;p39"/>
          <p:cNvSpPr txBox="1">
            <a:spLocks noGrp="1"/>
          </p:cNvSpPr>
          <p:nvPr>
            <p:ph type="body" sz="half" idx="1"/>
          </p:nvPr>
        </p:nvSpPr>
        <p:spPr>
          <a:xfrm>
            <a:off x="654423" y="1590349"/>
            <a:ext cx="7835153" cy="14721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rPr lang="en-US" dirty="0" smtClean="0"/>
              <a:t>This is what you press in the Search interface in order to refine your search by several criteria such as by author, subject, curriculum, etc.</a:t>
            </a:r>
            <a:endParaRPr dirty="0"/>
          </a:p>
        </p:txBody>
      </p:sp>
      <p:sp>
        <p:nvSpPr>
          <p:cNvPr id="300" name="Google Shape;323;p39"/>
          <p:cNvSpPr txBox="1"/>
          <p:nvPr/>
        </p:nvSpPr>
        <p:spPr>
          <a:xfrm>
            <a:off x="1201649" y="3535424"/>
            <a:ext cx="6740702" cy="73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rPr dirty="0"/>
              <a:t>What is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“&amp;” Flag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1" name="Google Shape;324;p39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144005399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26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CC412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RULES – 100</a:t>
            </a:r>
          </a:p>
        </p:txBody>
      </p:sp>
      <p:sp>
        <p:nvSpPr>
          <p:cNvPr id="176" name="Google Shape;127;p15"/>
          <p:cNvSpPr txBox="1">
            <a:spLocks noGrp="1"/>
          </p:cNvSpPr>
          <p:nvPr>
            <p:ph type="body" sz="quarter" idx="1"/>
          </p:nvPr>
        </p:nvSpPr>
        <p:spPr>
          <a:xfrm>
            <a:off x="1560774" y="1619899"/>
            <a:ext cx="5695202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what students should do while the librarian is speaking.</a:t>
            </a:r>
          </a:p>
        </p:txBody>
      </p:sp>
      <p:sp>
        <p:nvSpPr>
          <p:cNvPr id="177" name="Google Shape;128;p15"/>
          <p:cNvSpPr txBox="1"/>
          <p:nvPr/>
        </p:nvSpPr>
        <p:spPr>
          <a:xfrm>
            <a:off x="1724399" y="3346224"/>
            <a:ext cx="5695201" cy="9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CC4125"/>
                </a:solidFill>
              </a:rPr>
              <a:t>Listen</a:t>
            </a:r>
          </a:p>
        </p:txBody>
      </p:sp>
      <p:sp>
        <p:nvSpPr>
          <p:cNvPr id="178" name="Google Shape;129;p15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34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CC412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RULES – 200</a:t>
            </a:r>
          </a:p>
        </p:txBody>
      </p:sp>
      <p:sp>
        <p:nvSpPr>
          <p:cNvPr id="181" name="Google Shape;135;p16"/>
          <p:cNvSpPr txBox="1">
            <a:spLocks noGrp="1"/>
          </p:cNvSpPr>
          <p:nvPr>
            <p:ph type="body" sz="quarter" idx="1"/>
          </p:nvPr>
        </p:nvSpPr>
        <p:spPr>
          <a:xfrm>
            <a:off x="1443249" y="1637500"/>
            <a:ext cx="5930252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what students should do when they first come in to the library.</a:t>
            </a:r>
          </a:p>
        </p:txBody>
      </p:sp>
      <p:sp>
        <p:nvSpPr>
          <p:cNvPr id="182" name="Google Shape;136;p16"/>
          <p:cNvSpPr txBox="1"/>
          <p:nvPr/>
        </p:nvSpPr>
        <p:spPr>
          <a:xfrm>
            <a:off x="1325724" y="3079924"/>
            <a:ext cx="6165302" cy="1649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2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CC4125"/>
                </a:solidFill>
              </a:rPr>
              <a:t>Sit Down, Cross Arms and Legs, Close Mouth</a:t>
            </a:r>
          </a:p>
        </p:txBody>
      </p:sp>
      <p:sp>
        <p:nvSpPr>
          <p:cNvPr id="183" name="Google Shape;137;p16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42;p1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CC412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RULES – 300</a:t>
            </a:r>
          </a:p>
        </p:txBody>
      </p:sp>
      <p:sp>
        <p:nvSpPr>
          <p:cNvPr id="186" name="Google Shape;143;p17"/>
          <p:cNvSpPr txBox="1">
            <a:spLocks noGrp="1"/>
          </p:cNvSpPr>
          <p:nvPr>
            <p:ph type="body" sz="quarter" idx="1"/>
          </p:nvPr>
        </p:nvSpPr>
        <p:spPr>
          <a:xfrm>
            <a:off x="1555833" y="1637500"/>
            <a:ext cx="6032333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the amount of books students are allowed to check out at a time.</a:t>
            </a:r>
          </a:p>
        </p:txBody>
      </p:sp>
      <p:sp>
        <p:nvSpPr>
          <p:cNvPr id="187" name="Google Shape;144;p17"/>
          <p:cNvSpPr txBox="1"/>
          <p:nvPr/>
        </p:nvSpPr>
        <p:spPr>
          <a:xfrm>
            <a:off x="1325724" y="3079924"/>
            <a:ext cx="6165302" cy="111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CC4125"/>
                </a:solidFill>
              </a:rPr>
              <a:t>One</a:t>
            </a:r>
          </a:p>
        </p:txBody>
      </p:sp>
      <p:sp>
        <p:nvSpPr>
          <p:cNvPr id="188" name="Google Shape;145;p17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50;p1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CC412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RULES – 400</a:t>
            </a:r>
          </a:p>
        </p:txBody>
      </p:sp>
      <p:sp>
        <p:nvSpPr>
          <p:cNvPr id="191" name="Google Shape;151;p18"/>
          <p:cNvSpPr txBox="1">
            <a:spLocks noGrp="1"/>
          </p:cNvSpPr>
          <p:nvPr>
            <p:ph type="body" sz="quarter" idx="1"/>
          </p:nvPr>
        </p:nvSpPr>
        <p:spPr>
          <a:xfrm>
            <a:off x="1560774" y="1619899"/>
            <a:ext cx="5695202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what a student should do if they accidentally damage a book.</a:t>
            </a:r>
          </a:p>
        </p:txBody>
      </p:sp>
      <p:sp>
        <p:nvSpPr>
          <p:cNvPr id="192" name="Google Shape;152;p18"/>
          <p:cNvSpPr txBox="1"/>
          <p:nvPr/>
        </p:nvSpPr>
        <p:spPr>
          <a:xfrm>
            <a:off x="1325724" y="3192274"/>
            <a:ext cx="6165302" cy="985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2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CC4125"/>
                </a:solidFill>
              </a:rPr>
              <a:t>Tell the Librarian</a:t>
            </a:r>
          </a:p>
        </p:txBody>
      </p:sp>
      <p:sp>
        <p:nvSpPr>
          <p:cNvPr id="193" name="Google Shape;153;p18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58;p1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CC412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RULES – 500</a:t>
            </a:r>
          </a:p>
        </p:txBody>
      </p:sp>
      <p:sp>
        <p:nvSpPr>
          <p:cNvPr id="196" name="Google Shape;159;p19"/>
          <p:cNvSpPr txBox="1">
            <a:spLocks noGrp="1"/>
          </p:cNvSpPr>
          <p:nvPr>
            <p:ph type="body" sz="quarter" idx="1"/>
          </p:nvPr>
        </p:nvSpPr>
        <p:spPr>
          <a:xfrm>
            <a:off x="1560774" y="1637500"/>
            <a:ext cx="5695202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t>This is where a student should put a book once they are done with it.</a:t>
            </a:r>
          </a:p>
        </p:txBody>
      </p:sp>
      <p:sp>
        <p:nvSpPr>
          <p:cNvPr id="197" name="Google Shape;160;p19"/>
          <p:cNvSpPr txBox="1"/>
          <p:nvPr/>
        </p:nvSpPr>
        <p:spPr>
          <a:xfrm>
            <a:off x="1325724" y="3227475"/>
            <a:ext cx="6165302" cy="905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2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CC4125"/>
                </a:solidFill>
              </a:rPr>
              <a:t>The Return Cart</a:t>
            </a:r>
          </a:p>
        </p:txBody>
      </p:sp>
      <p:sp>
        <p:nvSpPr>
          <p:cNvPr id="198" name="Google Shape;161;p19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166;p20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F6B26B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rPr dirty="0" smtClean="0"/>
              <a:t>ALL ABOUT BOOKS – </a:t>
            </a:r>
            <a:r>
              <a:rPr dirty="0"/>
              <a:t>100</a:t>
            </a:r>
          </a:p>
        </p:txBody>
      </p:sp>
      <p:sp>
        <p:nvSpPr>
          <p:cNvPr id="201" name="Google Shape;167;p20"/>
          <p:cNvSpPr txBox="1">
            <a:spLocks noGrp="1"/>
          </p:cNvSpPr>
          <p:nvPr>
            <p:ph type="body" sz="quarter" idx="1"/>
          </p:nvPr>
        </p:nvSpPr>
        <p:spPr>
          <a:xfrm>
            <a:off x="1560774" y="1619899"/>
            <a:ext cx="5695202" cy="11823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700"/>
            </a:lvl1pPr>
          </a:lstStyle>
          <a:p>
            <a:r>
              <a:rPr dirty="0" smtClean="0"/>
              <a:t>This is how a student should save their spot in a book.</a:t>
            </a:r>
            <a:endParaRPr dirty="0"/>
          </a:p>
        </p:txBody>
      </p:sp>
      <p:sp>
        <p:nvSpPr>
          <p:cNvPr id="202" name="Google Shape;168;p20"/>
          <p:cNvSpPr txBox="1"/>
          <p:nvPr/>
        </p:nvSpPr>
        <p:spPr>
          <a:xfrm>
            <a:off x="1325724" y="3150924"/>
            <a:ext cx="6165302" cy="112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200">
                <a:solidFill>
                  <a:schemeClr val="accent2">
                    <a:lumOff val="21764"/>
                  </a:schemeClr>
                </a:solidFill>
              </a:defRPr>
            </a:pPr>
            <a:r>
              <a:rPr dirty="0"/>
              <a:t>What is </a:t>
            </a:r>
            <a:r>
              <a:rPr dirty="0" smtClean="0">
                <a:solidFill>
                  <a:srgbClr val="F6B26B"/>
                </a:solidFill>
              </a:rPr>
              <a:t>Use a Bookmark</a:t>
            </a:r>
            <a:endParaRPr dirty="0">
              <a:solidFill>
                <a:srgbClr val="F6B26B"/>
              </a:solidFill>
            </a:endParaRPr>
          </a:p>
        </p:txBody>
      </p:sp>
      <p:sp>
        <p:nvSpPr>
          <p:cNvPr id="203" name="Google Shape;169;p20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74;p2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84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4000">
                <a:solidFill>
                  <a:srgbClr val="F6B26B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ALL ABOUT BOOKS – 200</a:t>
            </a:r>
          </a:p>
        </p:txBody>
      </p:sp>
      <p:sp>
        <p:nvSpPr>
          <p:cNvPr id="206" name="Google Shape;175;p21"/>
          <p:cNvSpPr txBox="1">
            <a:spLocks noGrp="1"/>
          </p:cNvSpPr>
          <p:nvPr>
            <p:ph type="body" sz="quarter" idx="1"/>
          </p:nvPr>
        </p:nvSpPr>
        <p:spPr>
          <a:xfrm>
            <a:off x="1560774" y="3047300"/>
            <a:ext cx="5695202" cy="6905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2000"/>
            </a:lvl1pPr>
          </a:lstStyle>
          <a:p>
            <a:r>
              <a:t>The picture shows this part of a book.</a:t>
            </a:r>
          </a:p>
        </p:txBody>
      </p:sp>
      <p:sp>
        <p:nvSpPr>
          <p:cNvPr id="207" name="Google Shape;176;p21"/>
          <p:cNvSpPr txBox="1"/>
          <p:nvPr/>
        </p:nvSpPr>
        <p:spPr>
          <a:xfrm>
            <a:off x="1325724" y="3635474"/>
            <a:ext cx="6165302" cy="757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1000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3800">
                <a:solidFill>
                  <a:schemeClr val="accent2">
                    <a:lumOff val="21764"/>
                  </a:schemeClr>
                </a:solidFill>
              </a:defRPr>
            </a:pPr>
            <a:r>
              <a:t>What is </a:t>
            </a:r>
            <a:r>
              <a:rPr>
                <a:solidFill>
                  <a:srgbClr val="F6B26B"/>
                </a:solidFill>
              </a:rPr>
              <a:t>The Spine</a:t>
            </a:r>
          </a:p>
        </p:txBody>
      </p:sp>
      <p:sp>
        <p:nvSpPr>
          <p:cNvPr id="208" name="Google Shape;177;p21"/>
          <p:cNvSpPr txBox="1"/>
          <p:nvPr/>
        </p:nvSpPr>
        <p:spPr>
          <a:xfrm>
            <a:off x="3834924" y="4619333"/>
            <a:ext cx="11469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defRPr>
            </a:lvl1pPr>
          </a:lstStyle>
          <a:p>
            <a:pPr>
              <a:defRPr>
                <a:solidFill>
                  <a:srgbClr val="B7B7B7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action="ppaction://hlinksldjump"/>
              </a:rPr>
              <a:t>Go 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24" y="1065030"/>
            <a:ext cx="2264899" cy="19822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</p:bldLst>
  </p:timing>
</p:sld>
</file>

<file path=ppt/theme/theme1.xml><?xml version="1.0" encoding="utf-8"?>
<a:theme xmlns:a="http://schemas.openxmlformats.org/drawingml/2006/main" name="Simple Light">
  <a:themeElements>
    <a:clrScheme name="Custom 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B1AFB6"/>
      </a:accent5>
      <a:accent6>
        <a:srgbClr val="EEFF41"/>
      </a:accent6>
      <a:hlink>
        <a:srgbClr val="B1AFB6"/>
      </a:hlink>
      <a:folHlink>
        <a:srgbClr val="3A383C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778</Words>
  <Application>Microsoft Macintosh PowerPoint</Application>
  <PresentationFormat>On-screen Show (16:9)</PresentationFormat>
  <Paragraphs>137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Marker Felt</vt:lpstr>
      <vt:lpstr>Marker Felt Thin</vt:lpstr>
      <vt:lpstr>Simple Light</vt:lpstr>
      <vt:lpstr>LIBRARY JEOPARDY</vt:lpstr>
      <vt:lpstr>PowerPoint Presentation</vt:lpstr>
      <vt:lpstr>RULES – 100</vt:lpstr>
      <vt:lpstr>RULES – 200</vt:lpstr>
      <vt:lpstr>RULES – 300</vt:lpstr>
      <vt:lpstr>RULES – 400</vt:lpstr>
      <vt:lpstr>RULES – 500</vt:lpstr>
      <vt:lpstr>ALL ABOUT BOOKS – 100</vt:lpstr>
      <vt:lpstr>ALL ABOUT BOOKS – 200</vt:lpstr>
      <vt:lpstr>ALL ABOUT BOOKS – 300</vt:lpstr>
      <vt:lpstr>ALL ABOUT BOOKS – 400</vt:lpstr>
      <vt:lpstr>ALL ABOUT BOOKS – 500</vt:lpstr>
      <vt:lpstr>FINDING BOOKS – 100</vt:lpstr>
      <vt:lpstr>FINDING BOOKS – 200</vt:lpstr>
      <vt:lpstr>FINDING BOOKS – 300</vt:lpstr>
      <vt:lpstr>FINDING BOOKS – 400</vt:lpstr>
      <vt:lpstr>FINDING BOOKS – 500</vt:lpstr>
      <vt:lpstr>GENRES – 100</vt:lpstr>
      <vt:lpstr>GENRES – 200</vt:lpstr>
      <vt:lpstr>GENRES – 300</vt:lpstr>
      <vt:lpstr>GENRES – 400</vt:lpstr>
      <vt:lpstr>GENRES – 500</vt:lpstr>
      <vt:lpstr>GENERAL – 100</vt:lpstr>
      <vt:lpstr>GENERAL – 200</vt:lpstr>
      <vt:lpstr>GENERAL – 300</vt:lpstr>
      <vt:lpstr>GENERAL – 400</vt:lpstr>
      <vt:lpstr>GENERAL – 500</vt:lpstr>
      <vt:lpstr>FINAL JEOPARDY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JEOPARDY</dc:title>
  <cp:lastModifiedBy>Mackenzie Morris</cp:lastModifiedBy>
  <cp:revision>16</cp:revision>
  <dcterms:modified xsi:type="dcterms:W3CDTF">2020-08-24T18:07:37Z</dcterms:modified>
</cp:coreProperties>
</file>